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41"/>
    <p:restoredTop sz="94699"/>
  </p:normalViewPr>
  <p:slideViewPr>
    <p:cSldViewPr snapToGrid="0" snapToObjects="1">
      <p:cViewPr varScale="1">
        <p:scale>
          <a:sx n="152" d="100"/>
          <a:sy n="152" d="100"/>
        </p:scale>
        <p:origin x="10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F5195-418F-9645-AF18-D9D9F48F04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A30679-7CC1-1C47-A1F4-7EB1E95BF6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F568DC-2E77-DE41-9C99-A310BB7AC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C02D-EDF1-C647-9B87-0B4BB830F5FF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28B1B-6DDB-4D4B-937F-EBDFFF8F2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A05F3-0027-D248-BBF4-739836FE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DB97-BDFE-D140-AD4E-CC46E0CC5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689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A9ECB-ED44-DE48-A333-8769569EB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65F80F-B8B0-CE4D-BD73-B0432C14C6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173181-456A-3F49-9F92-D424CDA8F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C02D-EDF1-C647-9B87-0B4BB830F5FF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ACD14-14E9-8D4F-AEEA-21AC1BBF7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35DCB-0CBF-F545-866F-9A44FF812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DB97-BDFE-D140-AD4E-CC46E0CC5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818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963805-FFB5-7C43-B1A8-09DD6CD49B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22126D-D926-A44E-ACDA-9612538BB5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AA111B-30ED-8143-B91C-0B59DC702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C02D-EDF1-C647-9B87-0B4BB830F5FF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55776E-E928-F545-9273-233367FDC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95DF7-2007-9C47-870F-EDCAEB2EB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DB97-BDFE-D140-AD4E-CC46E0CC5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116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09897-B0E6-BE4E-BF57-8D207011C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77E8D-038F-C344-895F-8E522E284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AA737-0915-0648-A2E8-D14818803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C02D-EDF1-C647-9B87-0B4BB830F5FF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D4EE0-E095-5448-A7C1-00B43C0A5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FC3C2-2802-1F4D-8C5C-1575AAA99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DB97-BDFE-D140-AD4E-CC46E0CC5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06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C564E-ECFC-FE4B-81EE-E53B12A30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6406F-05C0-4C49-9500-1AC728CA2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A580A-79F7-2040-932B-C6FD08E65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C02D-EDF1-C647-9B87-0B4BB830F5FF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385FF-FDC5-B249-8710-0FBA218FB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FCA840-AE6D-9E4E-BDAF-6B8E0C37D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DB97-BDFE-D140-AD4E-CC46E0CC5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47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8462C-B768-1641-91C5-BDD6C06CF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3ED32-0F56-C441-94F0-B62853DA5D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25EA5B-9D91-6D47-96A2-41FD0E390B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C7A5FF-CC66-8F4A-8762-B156A60E2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C02D-EDF1-C647-9B87-0B4BB830F5FF}" type="datetimeFigureOut">
              <a:rPr lang="en-US" smtClean="0"/>
              <a:t>3/3/22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CBD74-FD40-6D45-9B11-7F1093661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43A7F7-9962-E147-B732-49D6B7667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DB97-BDFE-D140-AD4E-CC46E0CC5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264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6B90F-7AFC-0A4F-B7D0-5CA5EF0D0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A4571A-619C-D348-B3D4-936C42DBD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8B8634-E222-BF4E-AA96-4BF4D1EE73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0CF38C-56E6-404A-A9C4-742AEF68E2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30C994-D300-5644-A2FE-01CB953352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9CDF5F-724F-7842-B798-C70CFB93F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C02D-EDF1-C647-9B87-0B4BB830F5FF}" type="datetimeFigureOut">
              <a:rPr lang="en-US" smtClean="0"/>
              <a:t>3/3/22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AFD889-D29E-5D43-A20A-9C4E081D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5230EC-B28D-0C46-BDC4-DCB4AB1B0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DB97-BDFE-D140-AD4E-CC46E0CC5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17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0A9D-386C-8E47-A1D5-4E84A86A0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668B89-7A6A-F04B-AE61-AD65BE9B8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C02D-EDF1-C647-9B87-0B4BB830F5FF}" type="datetimeFigureOut">
              <a:rPr lang="en-US" smtClean="0"/>
              <a:t>3/3/22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3FE084-B54D-8548-A5CB-19B377F9F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BAACF6-85A6-344D-AF60-9A88C1C13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DB97-BDFE-D140-AD4E-CC46E0CC5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565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EF06FB-1551-0D47-BC9B-7B710D91E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C02D-EDF1-C647-9B87-0B4BB830F5FF}" type="datetimeFigureOut">
              <a:rPr lang="en-US" smtClean="0"/>
              <a:t>3/3/22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C55C4C-78F1-5B46-9E99-C0E218D37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5ABB5-85F8-E943-8B52-AEEE2ABD5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DB97-BDFE-D140-AD4E-CC46E0CC5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76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A5C5B-D3DD-8F4F-A328-AB5F318AB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D15B5-D5E3-C44A-B19C-B310C285F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F3F17C-CF42-D040-9D4E-584AD7D5B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109CBD-1D7D-DE4A-8A31-A8A831B17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C02D-EDF1-C647-9B87-0B4BB830F5FF}" type="datetimeFigureOut">
              <a:rPr lang="en-US" smtClean="0"/>
              <a:t>3/3/22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C618F-AC36-AB4B-A158-3654FF02D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FEA9BA-7486-7345-83A5-FF7835EE7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DB97-BDFE-D140-AD4E-CC46E0CC5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41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2612B-5E18-414C-8DE7-17D05C1B4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A78517-F974-1E4D-8454-F43EE37E74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3C33AE-7892-934C-AA5C-48DF714637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ED18EE-C6EA-D642-88F3-52919AFBE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8C02D-EDF1-C647-9B87-0B4BB830F5FF}" type="datetimeFigureOut">
              <a:rPr lang="en-US" smtClean="0"/>
              <a:t>3/3/22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1C75EC-147A-E541-85E2-6C431867F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D63AEF-DCB8-E847-AFF1-9B6E4630D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EDB97-BDFE-D140-AD4E-CC46E0CC5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69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DA56D5-FC8D-8E42-A6EB-AD9DEC211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38979E-BFE4-E943-AA99-43F9DB0C08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03AC7-F657-2B4A-8DB0-4DBC86024D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8C02D-EDF1-C647-9B87-0B4BB830F5FF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61DED-311E-EE44-BD71-5E3C9086F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E1EF3-FE22-114C-BA4E-E7C9670C6A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EDB97-BDFE-D140-AD4E-CC46E0CC5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124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eached_whale" TargetMode="External"/><Relationship Id="rId2" Type="http://schemas.openxmlformats.org/officeDocument/2006/relationships/hyperlink" Target="https://github.com/beached/sv2_presentation_2022_03_03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6BDCA6B-3C9C-4213-A0D9-30BD5F0B0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8426302" cy="6858000"/>
          </a:xfrm>
          <a:custGeom>
            <a:avLst/>
            <a:gdLst>
              <a:gd name="connsiteX0" fmla="*/ 184095 w 8426302"/>
              <a:gd name="connsiteY0" fmla="*/ 6858000 h 6858000"/>
              <a:gd name="connsiteX1" fmla="*/ 8426302 w 8426302"/>
              <a:gd name="connsiteY1" fmla="*/ 6858000 h 6858000"/>
              <a:gd name="connsiteX2" fmla="*/ 8426302 w 8426302"/>
              <a:gd name="connsiteY2" fmla="*/ 0 h 6858000"/>
              <a:gd name="connsiteX3" fmla="*/ 2743435 w 8426302"/>
              <a:gd name="connsiteY3" fmla="*/ 0 h 6858000"/>
              <a:gd name="connsiteX4" fmla="*/ 2688451 w 8426302"/>
              <a:gd name="connsiteY4" fmla="*/ 37385 h 6858000"/>
              <a:gd name="connsiteX5" fmla="*/ 0 w 8426302"/>
              <a:gd name="connsiteY5" fmla="*/ 5321277 h 6858000"/>
              <a:gd name="connsiteX6" fmla="*/ 116943 w 8426302"/>
              <a:gd name="connsiteY6" fmla="*/ 65584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26302" h="6858000">
                <a:moveTo>
                  <a:pt x="184095" y="6858000"/>
                </a:moveTo>
                <a:lnTo>
                  <a:pt x="8426302" y="6858000"/>
                </a:lnTo>
                <a:lnTo>
                  <a:pt x="8426302" y="0"/>
                </a:lnTo>
                <a:lnTo>
                  <a:pt x="2743435" y="0"/>
                </a:lnTo>
                <a:lnTo>
                  <a:pt x="2688451" y="37385"/>
                </a:lnTo>
                <a:cubicBezTo>
                  <a:pt x="1058888" y="1225893"/>
                  <a:pt x="0" y="3149927"/>
                  <a:pt x="0" y="5321277"/>
                </a:cubicBezTo>
                <a:cubicBezTo>
                  <a:pt x="0" y="5744268"/>
                  <a:pt x="40184" y="6157873"/>
                  <a:pt x="116943" y="6558484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DA12F62-867F-4684-B28B-E085D09DC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8174932" cy="6858000"/>
          </a:xfrm>
          <a:custGeom>
            <a:avLst/>
            <a:gdLst>
              <a:gd name="connsiteX0" fmla="*/ 190266 w 8174932"/>
              <a:gd name="connsiteY0" fmla="*/ 6858000 h 6858000"/>
              <a:gd name="connsiteX1" fmla="*/ 8174932 w 8174932"/>
              <a:gd name="connsiteY1" fmla="*/ 6858000 h 6858000"/>
              <a:gd name="connsiteX2" fmla="*/ 8174932 w 8174932"/>
              <a:gd name="connsiteY2" fmla="*/ 0 h 6858000"/>
              <a:gd name="connsiteX3" fmla="*/ 2944847 w 8174932"/>
              <a:gd name="connsiteY3" fmla="*/ 0 h 6858000"/>
              <a:gd name="connsiteX4" fmla="*/ 2646373 w 8174932"/>
              <a:gd name="connsiteY4" fmla="*/ 196447 h 6858000"/>
              <a:gd name="connsiteX5" fmla="*/ 0 w 8174932"/>
              <a:gd name="connsiteY5" fmla="*/ 5321277 h 6858000"/>
              <a:gd name="connsiteX6" fmla="*/ 112445 w 8174932"/>
              <a:gd name="connsiteY6" fmla="*/ 65108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74932" h="6858000">
                <a:moveTo>
                  <a:pt x="190266" y="6858000"/>
                </a:moveTo>
                <a:lnTo>
                  <a:pt x="8174932" y="6858000"/>
                </a:lnTo>
                <a:lnTo>
                  <a:pt x="8174932" y="0"/>
                </a:lnTo>
                <a:lnTo>
                  <a:pt x="2944847" y="0"/>
                </a:lnTo>
                <a:lnTo>
                  <a:pt x="2646373" y="196447"/>
                </a:lnTo>
                <a:cubicBezTo>
                  <a:pt x="1044779" y="1335395"/>
                  <a:pt x="0" y="3206327"/>
                  <a:pt x="0" y="5321277"/>
                </a:cubicBezTo>
                <a:cubicBezTo>
                  <a:pt x="0" y="5727999"/>
                  <a:pt x="38639" y="6125696"/>
                  <a:pt x="112445" y="6510898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509F58-15FD-5C49-87A2-D3000E1552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894" y="234110"/>
            <a:ext cx="6355148" cy="1041017"/>
          </a:xfrm>
        </p:spPr>
        <p:txBody>
          <a:bodyPr anchor="b">
            <a:normAutofit/>
          </a:bodyPr>
          <a:lstStyle/>
          <a:p>
            <a:pPr algn="l"/>
            <a:r>
              <a:rPr lang="en-US" sz="6100" dirty="0" err="1">
                <a:solidFill>
                  <a:srgbClr val="FFFFFF"/>
                </a:solidFill>
              </a:rPr>
              <a:t>daw</a:t>
            </a:r>
            <a:r>
              <a:rPr lang="en-US" sz="6100" dirty="0">
                <a:solidFill>
                  <a:srgbClr val="FFFFFF"/>
                </a:solidFill>
              </a:rPr>
              <a:t>::string_view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D8FF07-9801-9446-85D0-F81B19B75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5156" y="3836405"/>
            <a:ext cx="7835989" cy="2858009"/>
          </a:xfrm>
        </p:spPr>
        <p:txBody>
          <a:bodyPr anchor="t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Making string processing explicit and safer</a:t>
            </a:r>
          </a:p>
          <a:p>
            <a:pPr algn="l"/>
            <a:r>
              <a:rPr lang="en-US" dirty="0">
                <a:solidFill>
                  <a:srgbClr val="FFFFFF"/>
                </a:solidFill>
                <a:hlinkClick r:id="rId2"/>
              </a:rPr>
              <a:t>Github Repo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17B576-7ADE-3049-8100-E8E842E899A6}"/>
              </a:ext>
            </a:extLst>
          </p:cNvPr>
          <p:cNvSpPr txBox="1"/>
          <p:nvPr/>
        </p:nvSpPr>
        <p:spPr>
          <a:xfrm>
            <a:off x="9513116" y="5934670"/>
            <a:ext cx="2567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Darrell Wright</a:t>
            </a:r>
          </a:p>
          <a:p>
            <a:r>
              <a:rPr lang="en-US" dirty="0"/>
              <a:t>    </a:t>
            </a:r>
            <a:r>
              <a:rPr lang="en-US" dirty="0">
                <a:hlinkClick r:id="rId3"/>
              </a:rPr>
              <a:t>@beached_whale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2" descr="Twitter  premium icon">
            <a:extLst>
              <a:ext uri="{FF2B5EF4-FFF2-40B4-BE49-F238E27FC236}">
                <a16:creationId xmlns:a16="http://schemas.microsoft.com/office/drawing/2014/main" id="{6B6660A7-1F1B-2C4C-9CD3-39BCF87D1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580" y="6300668"/>
            <a:ext cx="191334" cy="19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918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8C0B-E02A-B14D-BE07-F65D40E90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/>
              <a:t>Danger Will Robinson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A2D36-B30B-4618-802A-F5F8FD76A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800" dirty="0"/>
              <a:t>std::</a:t>
            </a:r>
            <a:r>
              <a:rPr lang="en-US" sz="1800" dirty="0" err="1"/>
              <a:t>string_view</a:t>
            </a:r>
            <a:r>
              <a:rPr lang="en-US" sz="1800" dirty="0"/>
              <a:t> has several areas that can easily lead to UB and security issues.</a:t>
            </a:r>
          </a:p>
          <a:p>
            <a:r>
              <a:rPr lang="en-US" sz="1800" dirty="0" err="1"/>
              <a:t>remove_prefix</a:t>
            </a:r>
            <a:r>
              <a:rPr lang="en-US" sz="1800" dirty="0"/>
              <a:t>/suffix require that the parameter be &lt;= size( ).  This forces code to clip the value and makes find/</a:t>
            </a:r>
            <a:r>
              <a:rPr lang="en-US" sz="1800" dirty="0" err="1"/>
              <a:t>remove_prefix</a:t>
            </a:r>
            <a:r>
              <a:rPr lang="en-US" sz="1800" dirty="0"/>
              <a:t> code more verbose and more likely to result in UB</a:t>
            </a:r>
          </a:p>
          <a:p>
            <a:r>
              <a:rPr lang="en-US" sz="1800" dirty="0"/>
              <a:t>Char const * constructor needs pre checking for </a:t>
            </a:r>
            <a:r>
              <a:rPr lang="en-US" sz="1800" dirty="0" err="1"/>
              <a:t>nullptr</a:t>
            </a:r>
            <a:r>
              <a:rPr lang="en-US" sz="1800" dirty="0"/>
              <a:t> at runtime.  This makes using null returning API’s more likely to result in UB</a:t>
            </a:r>
          </a:p>
        </p:txBody>
      </p:sp>
      <p:sp>
        <p:nvSpPr>
          <p:cNvPr id="22" name="Freeform: Shape 17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1286D8-A18B-B84A-B23C-A397A50D6A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20" r="10893" b="1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70694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D347C-062A-EC4D-976E-C43A52F82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Safer by default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AE5EB-A0B4-F044-872B-D531CCFC8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800" dirty="0"/>
              <a:t>Most routines will clip to bounds, can opt into less safe versions</a:t>
            </a:r>
          </a:p>
          <a:p>
            <a:r>
              <a:rPr lang="en-US" sz="1800" dirty="0" err="1"/>
              <a:t>Nullptr</a:t>
            </a:r>
            <a:r>
              <a:rPr lang="en-US" sz="1800" dirty="0"/>
              <a:t> is defined as an empty range, not UB</a:t>
            </a:r>
          </a:p>
          <a:p>
            <a:r>
              <a:rPr lang="en-US" sz="1800" dirty="0"/>
              <a:t>Less code.  Code around find/</a:t>
            </a:r>
            <a:r>
              <a:rPr lang="en-US" sz="1800" dirty="0" err="1"/>
              <a:t>substr</a:t>
            </a:r>
            <a:r>
              <a:rPr lang="en-US" sz="1800" dirty="0"/>
              <a:t>/</a:t>
            </a:r>
            <a:r>
              <a:rPr lang="en-US" sz="1800" dirty="0" err="1"/>
              <a:t>remove_prefix</a:t>
            </a:r>
            <a:r>
              <a:rPr lang="en-US" sz="1800" dirty="0"/>
              <a:t> is a source of off by one errors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AD02D7-AE4D-8543-B1D3-6A7F7A66F2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054" b="3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863486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0E93A-5933-434A-AE67-19D418E3D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A few good routines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5DCD3-18FA-8742-8334-C8FD325FE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 fontScale="85000" lnSpcReduction="20000"/>
          </a:bodyPr>
          <a:lstStyle/>
          <a:p>
            <a:r>
              <a:rPr lang="en-US" sz="1800" dirty="0"/>
              <a:t>Adding </a:t>
            </a:r>
            <a:r>
              <a:rPr lang="en-US" sz="1800" dirty="0" err="1"/>
              <a:t>find_if</a:t>
            </a:r>
            <a:r>
              <a:rPr lang="en-US" sz="1800" dirty="0"/>
              <a:t> as a member to provide balance in the force</a:t>
            </a:r>
          </a:p>
          <a:p>
            <a:r>
              <a:rPr lang="en-US" sz="1800" dirty="0"/>
              <a:t>Hot take: </a:t>
            </a:r>
            <a:r>
              <a:rPr lang="en-US" sz="1800" dirty="0" err="1"/>
              <a:t>nullptr</a:t>
            </a:r>
            <a:r>
              <a:rPr lang="en-US" sz="1800" dirty="0"/>
              <a:t> forms the range </a:t>
            </a:r>
            <a:br>
              <a:rPr lang="en-US" sz="1800" dirty="0"/>
            </a:br>
            <a:r>
              <a:rPr lang="en-US" sz="1800" dirty="0"/>
              <a:t>[</a:t>
            </a:r>
            <a:r>
              <a:rPr lang="en-US" sz="1800" dirty="0" err="1"/>
              <a:t>nullptr</a:t>
            </a:r>
            <a:r>
              <a:rPr lang="en-US" sz="1800" dirty="0"/>
              <a:t>, </a:t>
            </a:r>
            <a:r>
              <a:rPr lang="en-US" sz="1800" dirty="0" err="1"/>
              <a:t>nullptr</a:t>
            </a:r>
            <a:r>
              <a:rPr lang="en-US" sz="1800" dirty="0"/>
              <a:t> + 0)</a:t>
            </a:r>
          </a:p>
          <a:p>
            <a:pPr lvl="1"/>
            <a:r>
              <a:rPr lang="en-US" sz="1400" dirty="0"/>
              <a:t>constructor forms an empty </a:t>
            </a:r>
            <a:r>
              <a:rPr lang="en-US" sz="1400" dirty="0" err="1"/>
              <a:t>string_view</a:t>
            </a:r>
            <a:r>
              <a:rPr lang="en-US" sz="1400" dirty="0"/>
              <a:t> when passed null</a:t>
            </a:r>
          </a:p>
          <a:p>
            <a:r>
              <a:rPr lang="en-US" sz="1800" dirty="0" err="1"/>
              <a:t>remove_prefix</a:t>
            </a:r>
            <a:r>
              <a:rPr lang="en-US" sz="1800" dirty="0"/>
              <a:t>( ) removes 1. </a:t>
            </a:r>
          </a:p>
          <a:p>
            <a:r>
              <a:rPr lang="en-US" sz="1800" dirty="0"/>
              <a:t>Combining find/</a:t>
            </a:r>
            <a:r>
              <a:rPr lang="en-US" sz="1800" dirty="0" err="1"/>
              <a:t>find_if</a:t>
            </a:r>
            <a:r>
              <a:rPr lang="en-US" sz="1800" dirty="0"/>
              <a:t> and </a:t>
            </a:r>
            <a:r>
              <a:rPr lang="en-US" sz="1800" dirty="0" err="1"/>
              <a:t>remove_prefix</a:t>
            </a:r>
            <a:r>
              <a:rPr lang="en-US" sz="1800" dirty="0"/>
              <a:t>/</a:t>
            </a:r>
            <a:r>
              <a:rPr lang="en-US" sz="1800" dirty="0" err="1"/>
              <a:t>substr</a:t>
            </a:r>
            <a:r>
              <a:rPr lang="en-US" sz="1800" dirty="0"/>
              <a:t> leads to super powers</a:t>
            </a:r>
          </a:p>
          <a:p>
            <a:pPr lvl="1"/>
            <a:r>
              <a:rPr lang="en-US" sz="1400" dirty="0" err="1"/>
              <a:t>string_view</a:t>
            </a:r>
            <a:r>
              <a:rPr lang="en-US" sz="1400" dirty="0"/>
              <a:t> </a:t>
            </a:r>
            <a:r>
              <a:rPr lang="en-US" sz="1400" dirty="0" err="1"/>
              <a:t>string_view</a:t>
            </a:r>
            <a:r>
              <a:rPr lang="en-US" sz="1400" dirty="0"/>
              <a:t>::</a:t>
            </a:r>
            <a:r>
              <a:rPr lang="en-US" sz="1400" dirty="0" err="1"/>
              <a:t>pop_front_until</a:t>
            </a:r>
            <a:r>
              <a:rPr lang="en-US" sz="1400" dirty="0"/>
              <a:t>(…) is the basis of a cleaner parsing.  This includes the back variant too. </a:t>
            </a:r>
          </a:p>
          <a:p>
            <a:pPr lvl="1"/>
            <a:r>
              <a:rPr lang="en-US" sz="1400" dirty="0"/>
              <a:t>Argument types include char/string_view/unary predicates</a:t>
            </a:r>
          </a:p>
          <a:p>
            <a:pPr lvl="1"/>
            <a:r>
              <a:rPr lang="en-US" sz="1400" dirty="0"/>
              <a:t>Returns the skipped over part, and by default discards the delimiter. </a:t>
            </a:r>
          </a:p>
          <a:p>
            <a:pPr lvl="1"/>
            <a:r>
              <a:rPr lang="en-US" sz="1400" dirty="0" err="1"/>
              <a:t>try_pop_front_until</a:t>
            </a:r>
            <a:r>
              <a:rPr lang="en-US" sz="1400" dirty="0"/>
              <a:t> is similar but returns an empty string_view and leaves the object alone if not found</a:t>
            </a:r>
          </a:p>
          <a:p>
            <a:pPr lvl="1"/>
            <a:r>
              <a:rPr lang="en-US" sz="1400" dirty="0" err="1"/>
              <a:t>pop_front_while</a:t>
            </a:r>
            <a:r>
              <a:rPr lang="en-US" sz="1400" dirty="0"/>
              <a:t> similarly returns the substring formed while condition is true</a:t>
            </a:r>
          </a:p>
          <a:p>
            <a:r>
              <a:rPr lang="en-US" sz="1800" dirty="0"/>
              <a:t>These routines lead to much less complex code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096E2B-F909-024C-9F53-669B322C1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8" r="20118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07902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5644F-24D1-1B4F-B6BD-66BA7DAAE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Split shouldn’t be like the </a:t>
            </a:r>
            <a:r>
              <a:rPr lang="en-CA" dirty="0"/>
              <a:t>Kumite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C33621-019F-43CC-950A-9D4E013EE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800" dirty="0" err="1"/>
              <a:t>npos</a:t>
            </a:r>
            <a:r>
              <a:rPr lang="en-US" sz="1800" dirty="0"/>
              <a:t> and </a:t>
            </a:r>
            <a:r>
              <a:rPr lang="en-US" sz="1800" dirty="0" err="1"/>
              <a:t>remove_prefix</a:t>
            </a:r>
            <a:r>
              <a:rPr lang="en-US" sz="1800" dirty="0"/>
              <a:t>/</a:t>
            </a:r>
            <a:r>
              <a:rPr lang="en-US" sz="1800" dirty="0" err="1"/>
              <a:t>substr</a:t>
            </a:r>
            <a:r>
              <a:rPr lang="en-US" sz="1800" dirty="0"/>
              <a:t> do not mix.  When they do, that’s a UB</a:t>
            </a:r>
          </a:p>
          <a:p>
            <a:r>
              <a:rPr lang="en-US" sz="1800" dirty="0"/>
              <a:t>Easy off by one errors</a:t>
            </a:r>
          </a:p>
          <a:p>
            <a:endParaRPr lang="en-US" sz="18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12370A-7C99-1845-B29F-61422B6BFD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65" r="24710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2E1B97-0B5A-8041-87E1-8ABDF6684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5739484"/>
            <a:ext cx="5054449" cy="988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7B032F-8EE3-2E43-81B5-8B7EAAC9F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222555"/>
            <a:ext cx="5049684" cy="243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46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323AE-3785-5145-A8D9-6B08D4FD0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sz="4100"/>
              <a:t>Shouldn’t need Kelly Clarkson to trim strings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456A06E-6BEE-47E4-B677-DAD6611EC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800" dirty="0"/>
              <a:t>Trimming of strings is painful</a:t>
            </a:r>
          </a:p>
          <a:p>
            <a:r>
              <a:rPr lang="en-US" sz="1800" dirty="0"/>
              <a:t> 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37B1BD-C736-F64F-9715-2795BBCD4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82" r="-2" b="-2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A84B97-E35F-0541-A605-291833B26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586181"/>
            <a:ext cx="5470735" cy="24435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B857C9-F3F2-3240-9EC1-DBFEB5385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60" y="5190319"/>
            <a:ext cx="5489875" cy="59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30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569AC-D664-B94D-BD4D-8B5A515C9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18598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The devil is in the details of parsing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45284-75BC-564C-B0F0-392BFC1D7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3" y="2122000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800" dirty="0"/>
              <a:t>Lots of room for error/UB.  Made a lot while doing examples</a:t>
            </a:r>
          </a:p>
          <a:p>
            <a:r>
              <a:rPr lang="en-US" sz="1800" dirty="0"/>
              <a:t>The code deals with indices/sizes in a lot of places	</a:t>
            </a:r>
          </a:p>
          <a:p>
            <a:endParaRPr lang="en-US" sz="180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9A67F71-0FCA-F242-B8CC-797F71E32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2" y="3177108"/>
            <a:ext cx="3347771" cy="36034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6E30F3D-8B9D-CD4C-93F6-E8ABF94A8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075" y="3138397"/>
            <a:ext cx="3039705" cy="36808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967D6BD-08F7-5344-A68E-89580F4B04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535" r="14470" b="-1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05543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774AA-E709-6A4C-A45E-0898A0054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With </a:t>
            </a:r>
            <a:r>
              <a:rPr lang="en-US" dirty="0" err="1"/>
              <a:t>daw</a:t>
            </a:r>
            <a:r>
              <a:rPr lang="en-US" dirty="0"/>
              <a:t>::string_view it’s cleaner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575E1-3B80-C64A-9B44-EEA7E69C7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800" dirty="0"/>
              <a:t>Focus on the tokens/operations</a:t>
            </a:r>
          </a:p>
          <a:p>
            <a:r>
              <a:rPr lang="en-US" sz="1800" dirty="0"/>
              <a:t>Less/no indices to deal with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0B659B-4326-E449-9470-AEF425EB91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79" r="15027" b="-2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930898-0BD8-0649-8B01-CB87B3D2E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060565"/>
            <a:ext cx="4578348" cy="360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78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93793-BB22-A443-A2AC-D79547F1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We’re Finished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8B25F-782E-B849-9269-FE3E049CB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800"/>
              <a:t>Questions?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479B82-B82B-774D-9C5F-7D269500FC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23" r="21339" b="-1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67495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415</Words>
  <Application>Microsoft Macintosh PowerPoint</Application>
  <PresentationFormat>Widescreen</PresentationFormat>
  <Paragraphs>39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daw::string_view</vt:lpstr>
      <vt:lpstr>Danger Will Robinson</vt:lpstr>
      <vt:lpstr>Safer by default</vt:lpstr>
      <vt:lpstr>A few good routines</vt:lpstr>
      <vt:lpstr>Split shouldn’t be like the Kumite</vt:lpstr>
      <vt:lpstr>Shouldn’t need Kelly Clarkson to trim strings </vt:lpstr>
      <vt:lpstr>The devil is in the details of parsing</vt:lpstr>
      <vt:lpstr>With daw::string_view it’s cleaner</vt:lpstr>
      <vt:lpstr>We’re Finished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daw::string_view</dc:title>
  <dc:creator>Darrell Wright</dc:creator>
  <cp:lastModifiedBy>Darrell Wright</cp:lastModifiedBy>
  <cp:revision>4</cp:revision>
  <dcterms:created xsi:type="dcterms:W3CDTF">2022-03-03T17:01:07Z</dcterms:created>
  <dcterms:modified xsi:type="dcterms:W3CDTF">2022-03-03T20:19:56Z</dcterms:modified>
</cp:coreProperties>
</file>